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embeddedFontLst>
    <p:embeddedFont>
      <p:font typeface="Roboto Slab"/>
      <p:regular r:id="rId22"/>
      <p:bold r:id="rId23"/>
    </p:embeddedFont>
    <p:embeddedFont>
      <p:font typeface="Roboto"/>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RobotoSlab-regular.fntdata"/><Relationship Id="rId21" Type="http://schemas.openxmlformats.org/officeDocument/2006/relationships/slide" Target="slides/slide16.xml"/><Relationship Id="rId24" Type="http://schemas.openxmlformats.org/officeDocument/2006/relationships/font" Target="fonts/Roboto-regular.fntdata"/><Relationship Id="rId23" Type="http://schemas.openxmlformats.org/officeDocument/2006/relationships/font" Target="fonts/RobotoSlab-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italic.fntdata"/><Relationship Id="rId25" Type="http://schemas.openxmlformats.org/officeDocument/2006/relationships/font" Target="fonts/Roboto-bold.fntdata"/><Relationship Id="rId27" Type="http://schemas.openxmlformats.org/officeDocument/2006/relationships/font" Target="fonts/Robot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 name="Shape 59"/>
        <p:cNvGrpSpPr/>
        <p:nvPr/>
      </p:nvGrpSpPr>
      <p:grpSpPr>
        <a:xfrm>
          <a:off x="0" y="0"/>
          <a:ext cx="0" cy="0"/>
          <a:chOff x="0" y="0"/>
          <a:chExt cx="0" cy="0"/>
        </a:xfrm>
      </p:grpSpPr>
      <p:sp>
        <p:nvSpPr>
          <p:cNvPr id="60" name="Google Shape;6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g8304d188ee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8304d188ee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The website includes a lot of helpful information as well as example permit applications.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g8304d188ee_0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8304d188ee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The website includes an interactive map which includes general permit locations.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g8304d188ee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8304d188ee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Google Shape;140;g8304d188ee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8304d188ee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g8304d188ee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8304d188ee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g8304d188ee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8304d188ee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Google Shape;158;g8304d188ee_0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8304d188ee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Google Shape;66;g8304d188ee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8304d188ee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Google Shape;72;g8304d188ee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8304d188ee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Special area permits will be discussed in depth by another presentation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Google Shape;78;g8304d188ee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8304d188ee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t>
            </a:r>
            <a:r>
              <a:rPr lang="en"/>
              <a:t>ocks/ramps &amp; ice bridges.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g8304d188ee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8304d188ee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If the project includes large areas of work, the amount of additional plans (or other supporting documentation) could increase the length of the entire permit. Or, if the project includes multiple locations that vary in scope, there would likely have to be separate permits with its respective, detailed information.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g8304d188ee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8304d188ee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g8304d188ee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8304d188ee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g8304d188ee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8304d188ee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General permits include a list of locations where pre-approved activities can be performed by the general public.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g8304d188ee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8304d188ee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Depending upon nature of the general permit some of the following information may be required. </a:t>
            </a:r>
            <a:endParaRPr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1524800" y="672606"/>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sp>
        <p:nvSpPr>
          <p:cNvPr id="11" name="Google Shape;11;p2"/>
          <p:cNvSpPr/>
          <p:nvPr/>
        </p:nvSpPr>
        <p:spPr>
          <a:xfrm rot="10800000">
            <a:off x="6537563" y="3342925"/>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cxnSp>
        <p:nvCxnSpPr>
          <p:cNvPr id="12" name="Google Shape;12;p2"/>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3" name="Google Shape;13;p2"/>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4" name="Google Shape;14;p2"/>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2"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p:nvPr>
            <p:ph idx="1" type="body"/>
          </p:nvPr>
        </p:nvSpPr>
        <p:spPr>
          <a:xfrm>
            <a:off x="387900" y="2919450"/>
            <a:ext cx="83682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6" name="Google Shape;56;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7" name="Shape 57"/>
        <p:cNvGrpSpPr/>
        <p:nvPr/>
      </p:nvGrpSpPr>
      <p:grpSpPr>
        <a:xfrm>
          <a:off x="0" y="0"/>
          <a:ext cx="0" cy="0"/>
          <a:chOff x="0" y="0"/>
          <a:chExt cx="0" cy="0"/>
        </a:xfrm>
      </p:grpSpPr>
      <p:sp>
        <p:nvSpPr>
          <p:cNvPr id="58" name="Google Shape;58;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6"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8" name="Google Shape;18;p3"/>
          <p:cNvSpPr txBox="1"/>
          <p:nvPr>
            <p:ph type="title"/>
          </p:nvPr>
        </p:nvSpPr>
        <p:spPr>
          <a:xfrm>
            <a:off x="480750" y="1764950"/>
            <a:ext cx="8222100" cy="9075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0"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2" name="Google Shape;22;p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Font typeface="Calibri"/>
              <a:buNone/>
              <a:defRPr>
                <a:latin typeface="Calibri"/>
                <a:ea typeface="Calibri"/>
                <a:cs typeface="Calibri"/>
                <a:sym typeface="Calibri"/>
              </a:defRPr>
            </a:lvl1pPr>
            <a:lvl2pPr lvl="1">
              <a:spcBef>
                <a:spcPts val="0"/>
              </a:spcBef>
              <a:spcAft>
                <a:spcPts val="0"/>
              </a:spcAft>
              <a:buSzPts val="3000"/>
              <a:buFont typeface="Calibri"/>
              <a:buNone/>
              <a:defRPr>
                <a:latin typeface="Calibri"/>
                <a:ea typeface="Calibri"/>
                <a:cs typeface="Calibri"/>
                <a:sym typeface="Calibri"/>
              </a:defRPr>
            </a:lvl2pPr>
            <a:lvl3pPr lvl="2">
              <a:spcBef>
                <a:spcPts val="0"/>
              </a:spcBef>
              <a:spcAft>
                <a:spcPts val="0"/>
              </a:spcAft>
              <a:buSzPts val="3000"/>
              <a:buFont typeface="Calibri"/>
              <a:buNone/>
              <a:defRPr>
                <a:latin typeface="Calibri"/>
                <a:ea typeface="Calibri"/>
                <a:cs typeface="Calibri"/>
                <a:sym typeface="Calibri"/>
              </a:defRPr>
            </a:lvl3pPr>
            <a:lvl4pPr lvl="3">
              <a:spcBef>
                <a:spcPts val="0"/>
              </a:spcBef>
              <a:spcAft>
                <a:spcPts val="0"/>
              </a:spcAft>
              <a:buSzPts val="3000"/>
              <a:buFont typeface="Calibri"/>
              <a:buNone/>
              <a:defRPr>
                <a:latin typeface="Calibri"/>
                <a:ea typeface="Calibri"/>
                <a:cs typeface="Calibri"/>
                <a:sym typeface="Calibri"/>
              </a:defRPr>
            </a:lvl4pPr>
            <a:lvl5pPr lvl="4">
              <a:spcBef>
                <a:spcPts val="0"/>
              </a:spcBef>
              <a:spcAft>
                <a:spcPts val="0"/>
              </a:spcAft>
              <a:buSzPts val="3000"/>
              <a:buFont typeface="Calibri"/>
              <a:buNone/>
              <a:defRPr>
                <a:latin typeface="Calibri"/>
                <a:ea typeface="Calibri"/>
                <a:cs typeface="Calibri"/>
                <a:sym typeface="Calibri"/>
              </a:defRPr>
            </a:lvl5pPr>
            <a:lvl6pPr lvl="5">
              <a:spcBef>
                <a:spcPts val="0"/>
              </a:spcBef>
              <a:spcAft>
                <a:spcPts val="0"/>
              </a:spcAft>
              <a:buSzPts val="3000"/>
              <a:buFont typeface="Calibri"/>
              <a:buNone/>
              <a:defRPr>
                <a:latin typeface="Calibri"/>
                <a:ea typeface="Calibri"/>
                <a:cs typeface="Calibri"/>
                <a:sym typeface="Calibri"/>
              </a:defRPr>
            </a:lvl6pPr>
            <a:lvl7pPr lvl="6">
              <a:spcBef>
                <a:spcPts val="0"/>
              </a:spcBef>
              <a:spcAft>
                <a:spcPts val="0"/>
              </a:spcAft>
              <a:buSzPts val="3000"/>
              <a:buFont typeface="Calibri"/>
              <a:buNone/>
              <a:defRPr>
                <a:latin typeface="Calibri"/>
                <a:ea typeface="Calibri"/>
                <a:cs typeface="Calibri"/>
                <a:sym typeface="Calibri"/>
              </a:defRPr>
            </a:lvl7pPr>
            <a:lvl8pPr lvl="7">
              <a:spcBef>
                <a:spcPts val="0"/>
              </a:spcBef>
              <a:spcAft>
                <a:spcPts val="0"/>
              </a:spcAft>
              <a:buSzPts val="3000"/>
              <a:buFont typeface="Calibri"/>
              <a:buNone/>
              <a:defRPr>
                <a:latin typeface="Calibri"/>
                <a:ea typeface="Calibri"/>
                <a:cs typeface="Calibri"/>
                <a:sym typeface="Calibri"/>
              </a:defRPr>
            </a:lvl8pPr>
            <a:lvl9pPr lvl="8">
              <a:spcBef>
                <a:spcPts val="0"/>
              </a:spcBef>
              <a:spcAft>
                <a:spcPts val="0"/>
              </a:spcAft>
              <a:buSzPts val="3000"/>
              <a:buFont typeface="Calibri"/>
              <a:buNone/>
              <a:defRPr>
                <a:latin typeface="Calibri"/>
                <a:ea typeface="Calibri"/>
                <a:cs typeface="Calibri"/>
                <a:sym typeface="Calibri"/>
              </a:defRPr>
            </a:lvl9pPr>
          </a:lstStyle>
          <a:p/>
        </p:txBody>
      </p:sp>
      <p:sp>
        <p:nvSpPr>
          <p:cNvPr id="23" name="Google Shape;23;p4"/>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lvl1pPr indent="-381000" lvl="0" marL="457200">
              <a:spcBef>
                <a:spcPts val="0"/>
              </a:spcBef>
              <a:spcAft>
                <a:spcPts val="0"/>
              </a:spcAft>
              <a:buSzPts val="2400"/>
              <a:buFont typeface="Calibri"/>
              <a:buChar char="●"/>
              <a:defRPr sz="2400">
                <a:latin typeface="Calibri"/>
                <a:ea typeface="Calibri"/>
                <a:cs typeface="Calibri"/>
                <a:sym typeface="Calibri"/>
              </a:defRPr>
            </a:lvl1pPr>
            <a:lvl2pPr indent="-381000" lvl="1" marL="914400">
              <a:spcBef>
                <a:spcPts val="1600"/>
              </a:spcBef>
              <a:spcAft>
                <a:spcPts val="0"/>
              </a:spcAft>
              <a:buSzPts val="2400"/>
              <a:buFont typeface="Calibri"/>
              <a:buChar char="○"/>
              <a:defRPr sz="2400">
                <a:latin typeface="Calibri"/>
                <a:ea typeface="Calibri"/>
                <a:cs typeface="Calibri"/>
                <a:sym typeface="Calibri"/>
              </a:defRPr>
            </a:lvl2pPr>
            <a:lvl3pPr indent="-381000" lvl="2" marL="1371600">
              <a:spcBef>
                <a:spcPts val="1600"/>
              </a:spcBef>
              <a:spcAft>
                <a:spcPts val="0"/>
              </a:spcAft>
              <a:buSzPts val="2400"/>
              <a:buFont typeface="Calibri"/>
              <a:buChar char="■"/>
              <a:defRPr sz="2400">
                <a:latin typeface="Calibri"/>
                <a:ea typeface="Calibri"/>
                <a:cs typeface="Calibri"/>
                <a:sym typeface="Calibri"/>
              </a:defRPr>
            </a:lvl3pPr>
            <a:lvl4pPr indent="-381000" lvl="3" marL="1828800">
              <a:spcBef>
                <a:spcPts val="1600"/>
              </a:spcBef>
              <a:spcAft>
                <a:spcPts val="0"/>
              </a:spcAft>
              <a:buSzPts val="2400"/>
              <a:buFont typeface="Calibri"/>
              <a:buChar char="●"/>
              <a:defRPr sz="2400">
                <a:latin typeface="Calibri"/>
                <a:ea typeface="Calibri"/>
                <a:cs typeface="Calibri"/>
                <a:sym typeface="Calibri"/>
              </a:defRPr>
            </a:lvl4pPr>
            <a:lvl5pPr indent="-381000" lvl="4" marL="2286000">
              <a:spcBef>
                <a:spcPts val="1600"/>
              </a:spcBef>
              <a:spcAft>
                <a:spcPts val="0"/>
              </a:spcAft>
              <a:buSzPts val="2400"/>
              <a:buFont typeface="Calibri"/>
              <a:buChar char="○"/>
              <a:defRPr sz="2400">
                <a:latin typeface="Calibri"/>
                <a:ea typeface="Calibri"/>
                <a:cs typeface="Calibri"/>
                <a:sym typeface="Calibri"/>
              </a:defRPr>
            </a:lvl5pPr>
            <a:lvl6pPr indent="-381000" lvl="5" marL="2743200">
              <a:spcBef>
                <a:spcPts val="1600"/>
              </a:spcBef>
              <a:spcAft>
                <a:spcPts val="0"/>
              </a:spcAft>
              <a:buSzPts val="2400"/>
              <a:buFont typeface="Calibri"/>
              <a:buChar char="■"/>
              <a:defRPr sz="2400">
                <a:latin typeface="Calibri"/>
                <a:ea typeface="Calibri"/>
                <a:cs typeface="Calibri"/>
                <a:sym typeface="Calibri"/>
              </a:defRPr>
            </a:lvl6pPr>
            <a:lvl7pPr indent="-381000" lvl="6" marL="3200400">
              <a:spcBef>
                <a:spcPts val="1600"/>
              </a:spcBef>
              <a:spcAft>
                <a:spcPts val="0"/>
              </a:spcAft>
              <a:buSzPts val="2400"/>
              <a:buFont typeface="Calibri"/>
              <a:buChar char="●"/>
              <a:defRPr sz="2400">
                <a:latin typeface="Calibri"/>
                <a:ea typeface="Calibri"/>
                <a:cs typeface="Calibri"/>
                <a:sym typeface="Calibri"/>
              </a:defRPr>
            </a:lvl7pPr>
            <a:lvl8pPr indent="-381000" lvl="7" marL="3657600">
              <a:spcBef>
                <a:spcPts val="1600"/>
              </a:spcBef>
              <a:spcAft>
                <a:spcPts val="0"/>
              </a:spcAft>
              <a:buSzPts val="2400"/>
              <a:buFont typeface="Calibri"/>
              <a:buChar char="○"/>
              <a:defRPr sz="2400">
                <a:latin typeface="Calibri"/>
                <a:ea typeface="Calibri"/>
                <a:cs typeface="Calibri"/>
                <a:sym typeface="Calibri"/>
              </a:defRPr>
            </a:lvl8pPr>
            <a:lvl9pPr indent="-381000" lvl="8" marL="4114800">
              <a:spcBef>
                <a:spcPts val="1600"/>
              </a:spcBef>
              <a:spcAft>
                <a:spcPts val="1600"/>
              </a:spcAft>
              <a:buSzPts val="2400"/>
              <a:buFont typeface="Calibri"/>
              <a:buChar char="■"/>
              <a:defRPr sz="2400">
                <a:latin typeface="Calibri"/>
                <a:ea typeface="Calibri"/>
                <a:cs typeface="Calibri"/>
                <a:sym typeface="Calibri"/>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5"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7" name="Google Shape;27;p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5"/>
          <p:cNvSpPr txBox="1"/>
          <p:nvPr>
            <p:ph idx="1" type="body"/>
          </p:nvPr>
        </p:nvSpPr>
        <p:spPr>
          <a:xfrm>
            <a:off x="3879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2" type="body"/>
          </p:nvPr>
        </p:nvSpPr>
        <p:spPr>
          <a:xfrm>
            <a:off x="47562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0" name="Google Shape;30;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1" name="Shape 31"/>
        <p:cNvGrpSpPr/>
        <p:nvPr/>
      </p:nvGrpSpPr>
      <p:grpSpPr>
        <a:xfrm>
          <a:off x="0" y="0"/>
          <a:ext cx="0" cy="0"/>
          <a:chOff x="0" y="0"/>
          <a:chExt cx="0" cy="0"/>
        </a:xfrm>
      </p:grpSpPr>
      <p:sp>
        <p:nvSpPr>
          <p:cNvPr id="32" name="Google Shape;32;p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4"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cap="flat" cmpd="sng" w="38100">
            <a:solidFill>
              <a:schemeClr val="accent4"/>
            </a:solidFill>
            <a:prstDash val="solid"/>
            <a:round/>
            <a:headEnd len="sm" w="sm" type="none"/>
            <a:tailEnd len="sm" w="sm" type="none"/>
          </a:ln>
        </p:spPr>
      </p:cxnSp>
      <p:sp>
        <p:nvSpPr>
          <p:cNvPr id="36" name="Google Shape;36;p7"/>
          <p:cNvSpPr txBox="1"/>
          <p:nvPr>
            <p:ph type="title"/>
          </p:nvPr>
        </p:nvSpPr>
        <p:spPr>
          <a:xfrm>
            <a:off x="3879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7" name="Google Shape;37;p7"/>
          <p:cNvSpPr txBox="1"/>
          <p:nvPr>
            <p:ph idx="1" type="body"/>
          </p:nvPr>
        </p:nvSpPr>
        <p:spPr>
          <a:xfrm>
            <a:off x="387900" y="1594025"/>
            <a:ext cx="2808000" cy="26811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8" name="Google Shape;38;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9" name="Shape 39"/>
        <p:cNvGrpSpPr/>
        <p:nvPr/>
      </p:nvGrpSpPr>
      <p:grpSpPr>
        <a:xfrm>
          <a:off x="0" y="0"/>
          <a:ext cx="0" cy="0"/>
          <a:chOff x="0" y="0"/>
          <a:chExt cx="0" cy="0"/>
        </a:xfrm>
      </p:grpSpPr>
      <p:sp>
        <p:nvSpPr>
          <p:cNvPr id="40" name="Google Shape;40;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1" name="Google Shape;41;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4" name="Google Shape;44;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45" name="Google Shape;45;p9"/>
          <p:cNvSpPr txBox="1"/>
          <p:nvPr>
            <p:ph type="title"/>
          </p:nvPr>
        </p:nvSpPr>
        <p:spPr>
          <a:xfrm>
            <a:off x="265500" y="1209075"/>
            <a:ext cx="4045200" cy="15063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6" name="Google Shape;46;p9"/>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7" name="Google Shape;47;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8" name="Google Shape;48;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9" name="Shape 49"/>
        <p:cNvGrpSpPr/>
        <p:nvPr/>
      </p:nvGrpSpPr>
      <p:grpSpPr>
        <a:xfrm>
          <a:off x="0" y="0"/>
          <a:ext cx="0" cy="0"/>
          <a:chOff x="0" y="0"/>
          <a:chExt cx="0" cy="0"/>
        </a:xfrm>
      </p:grpSpPr>
      <p:sp>
        <p:nvSpPr>
          <p:cNvPr id="50" name="Google Shape;50;p10"/>
          <p:cNvSpPr txBox="1"/>
          <p:nvPr>
            <p:ph idx="1" type="body"/>
          </p:nvPr>
        </p:nvSpPr>
        <p:spPr>
          <a:xfrm>
            <a:off x="319500" y="4233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51" name="Google Shape;51;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rina">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11.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www.legis.state.ak.us/basis/folioproxy.asp?url=http://wwwjnu01.legis.state.ak.us/cgi-bin/folioisa.dll/stattx10/query=16!2E05!2E871/doc/%7B@1%7D?firsthit" TargetMode="External"/><Relationship Id="rId4" Type="http://schemas.openxmlformats.org/officeDocument/2006/relationships/hyperlink" Target="http://www.legis.state.ak.us/basis/folioproxy.asp?url=http://wwwjnu01.legis.state.ak.us/cgi-bin/folioisa.dll/stattx10/query=16!2E05!2E841/doc/%7B@1%7D?firsthit"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www.google.com/url?sa=i&amp;url=https%3A%2F%2Fwww.911metallurgist.com%2Fblog%2Fgold-dredges&amp;psig=AOvVaw1X1weas2WKo5Q9eZ2UJ0v6&amp;ust=1586309548634000&amp;source=images&amp;cd=vfe&amp;ved=0CAIQjRxqFwoTCMiigeKV1egCFQAAAAAdAAAAABAD" TargetMode="External"/><Relationship Id="rId4" Type="http://schemas.openxmlformats.org/officeDocument/2006/relationships/hyperlink" Target="http://www.adfg.alaska.gov/index.cfm?adfg=uselicense.permit_applications" TargetMode="External"/><Relationship Id="rId5" Type="http://schemas.openxmlformats.org/officeDocument/2006/relationships/hyperlink" Target="http://www.legis.state.ak.us/basis/folioproxy.asp?url=http://wwwjnu01.legis.state.ak.us/cgi-bin/folioisa.dll/stattx10/query=16!2E05!2E871/doc/%7B@1%7D?firsthit" TargetMode="External"/><Relationship Id="rId6" Type="http://schemas.openxmlformats.org/officeDocument/2006/relationships/hyperlink" Target="https://adfg.maps.arcgis.com/apps/MapSeries/index.html?appid=a05883caa7ef4f7ba17c99274f2c198f"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0.jpg"/><Relationship Id="rId4" Type="http://schemas.openxmlformats.org/officeDocument/2006/relationships/image" Target="../media/image2.jpg"/><Relationship Id="rId5"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 name="Shape 62"/>
        <p:cNvGrpSpPr/>
        <p:nvPr/>
      </p:nvGrpSpPr>
      <p:grpSpPr>
        <a:xfrm>
          <a:off x="0" y="0"/>
          <a:ext cx="0" cy="0"/>
          <a:chOff x="0" y="0"/>
          <a:chExt cx="0" cy="0"/>
        </a:xfrm>
      </p:grpSpPr>
      <p:sp>
        <p:nvSpPr>
          <p:cNvPr id="63" name="Google Shape;63;p13"/>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ADF&amp;G Title 16 Permit (Habitat)</a:t>
            </a:r>
            <a:endParaRPr/>
          </a:p>
        </p:txBody>
      </p:sp>
      <p:sp>
        <p:nvSpPr>
          <p:cNvPr id="64" name="Google Shape;64;p13"/>
          <p:cNvSpPr txBox="1"/>
          <p:nvPr>
            <p:ph idx="1" type="subTitle"/>
          </p:nvPr>
        </p:nvSpPr>
        <p:spPr>
          <a:xfrm>
            <a:off x="1680302" y="3125650"/>
            <a:ext cx="5783400" cy="909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By Keifer Kanayurak</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Google Shape;122;p22"/>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Information Resources</a:t>
            </a:r>
            <a:endParaRPr/>
          </a:p>
        </p:txBody>
      </p:sp>
      <p:sp>
        <p:nvSpPr>
          <p:cNvPr id="123" name="Google Shape;123;p22"/>
          <p:cNvSpPr txBox="1"/>
          <p:nvPr>
            <p:ph idx="1" type="body"/>
          </p:nvPr>
        </p:nvSpPr>
        <p:spPr>
          <a:xfrm>
            <a:off x="387900" y="1489825"/>
            <a:ext cx="4310700" cy="30789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en"/>
              <a:t>Varies by region (or project location within the region)</a:t>
            </a:r>
            <a:endParaRPr/>
          </a:p>
          <a:p>
            <a:pPr indent="-381000" lvl="0" marL="457200" rtl="0" algn="l">
              <a:spcBef>
                <a:spcPts val="0"/>
              </a:spcBef>
              <a:spcAft>
                <a:spcPts val="0"/>
              </a:spcAft>
              <a:buSzPts val="2400"/>
              <a:buChar char="●"/>
            </a:pPr>
            <a:r>
              <a:rPr lang="en"/>
              <a:t>The ADF&amp;G website includes a lot of helpful information</a:t>
            </a:r>
            <a:endParaRPr/>
          </a:p>
        </p:txBody>
      </p:sp>
      <p:pic>
        <p:nvPicPr>
          <p:cNvPr id="124" name="Google Shape;124;p22"/>
          <p:cNvPicPr preferRelativeResize="0"/>
          <p:nvPr/>
        </p:nvPicPr>
        <p:blipFill rotWithShape="1">
          <a:blip r:embed="rId3">
            <a:alphaModFix/>
          </a:blip>
          <a:srcRect b="21740" l="0" r="0" t="0"/>
          <a:stretch/>
        </p:blipFill>
        <p:spPr>
          <a:xfrm>
            <a:off x="5638075" y="86813"/>
            <a:ext cx="2732375" cy="496987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pic>
        <p:nvPicPr>
          <p:cNvPr id="129" name="Google Shape;129;p23"/>
          <p:cNvPicPr preferRelativeResize="0"/>
          <p:nvPr/>
        </p:nvPicPr>
        <p:blipFill>
          <a:blip r:embed="rId3">
            <a:alphaModFix/>
          </a:blip>
          <a:stretch>
            <a:fillRect/>
          </a:stretch>
        </p:blipFill>
        <p:spPr>
          <a:xfrm>
            <a:off x="1144938" y="146675"/>
            <a:ext cx="6854135" cy="4838703"/>
          </a:xfrm>
          <a:prstGeom prst="rect">
            <a:avLst/>
          </a:prstGeom>
          <a:noFill/>
          <a:ln>
            <a:noFill/>
          </a:ln>
        </p:spPr>
      </p:pic>
      <p:pic>
        <p:nvPicPr>
          <p:cNvPr id="130" name="Google Shape;130;p23"/>
          <p:cNvPicPr preferRelativeResize="0"/>
          <p:nvPr/>
        </p:nvPicPr>
        <p:blipFill>
          <a:blip r:embed="rId4">
            <a:alphaModFix/>
          </a:blip>
          <a:stretch>
            <a:fillRect/>
          </a:stretch>
        </p:blipFill>
        <p:spPr>
          <a:xfrm>
            <a:off x="1712288" y="512950"/>
            <a:ext cx="4131520" cy="1429375"/>
          </a:xfrm>
          <a:prstGeom prst="rect">
            <a:avLst/>
          </a:prstGeom>
          <a:noFill/>
          <a:ln cap="flat" cmpd="sng" w="19050">
            <a:solidFill>
              <a:srgbClr val="FF0000"/>
            </a:solidFill>
            <a:prstDash val="solid"/>
            <a:round/>
            <a:headEnd len="sm" w="sm" type="none"/>
            <a:tailEnd len="sm" w="sm" type="none"/>
          </a:ln>
        </p:spPr>
      </p:pic>
      <p:cxnSp>
        <p:nvCxnSpPr>
          <p:cNvPr id="131" name="Google Shape;131;p23"/>
          <p:cNvCxnSpPr/>
          <p:nvPr/>
        </p:nvCxnSpPr>
        <p:spPr>
          <a:xfrm flipH="1">
            <a:off x="1154938" y="1948825"/>
            <a:ext cx="583500" cy="3048000"/>
          </a:xfrm>
          <a:prstGeom prst="straightConnector1">
            <a:avLst/>
          </a:prstGeom>
          <a:noFill/>
          <a:ln cap="flat" cmpd="sng" w="19050">
            <a:solidFill>
              <a:srgbClr val="FF0000"/>
            </a:solidFill>
            <a:prstDash val="solid"/>
            <a:round/>
            <a:headEnd len="med" w="med" type="none"/>
            <a:tailEnd len="med" w="med" type="none"/>
          </a:ln>
        </p:spPr>
      </p:cxnSp>
      <p:cxnSp>
        <p:nvCxnSpPr>
          <p:cNvPr id="132" name="Google Shape;132;p23"/>
          <p:cNvCxnSpPr/>
          <p:nvPr/>
        </p:nvCxnSpPr>
        <p:spPr>
          <a:xfrm flipH="1">
            <a:off x="4032188" y="1938750"/>
            <a:ext cx="1830600" cy="3048000"/>
          </a:xfrm>
          <a:prstGeom prst="straightConnector1">
            <a:avLst/>
          </a:prstGeom>
          <a:noFill/>
          <a:ln cap="flat" cmpd="sng" w="19050">
            <a:solidFill>
              <a:srgbClr val="FF0000"/>
            </a:solidFill>
            <a:prstDash val="solid"/>
            <a:round/>
            <a:headEnd len="med" w="med" type="none"/>
            <a:tailEnd len="med" w="med" type="non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pic>
        <p:nvPicPr>
          <p:cNvPr id="137" name="Google Shape;137;p24"/>
          <p:cNvPicPr preferRelativeResize="0"/>
          <p:nvPr/>
        </p:nvPicPr>
        <p:blipFill>
          <a:blip r:embed="rId3">
            <a:alphaModFix/>
          </a:blip>
          <a:stretch>
            <a:fillRect/>
          </a:stretch>
        </p:blipFill>
        <p:spPr>
          <a:xfrm>
            <a:off x="3461950" y="152400"/>
            <a:ext cx="5455043" cy="4838699"/>
          </a:xfrm>
          <a:prstGeom prst="rect">
            <a:avLst/>
          </a:prstGeom>
          <a:noFill/>
          <a:ln>
            <a:noFill/>
          </a:ln>
        </p:spPr>
      </p:pic>
      <p:sp>
        <p:nvSpPr>
          <p:cNvPr id="138" name="Google Shape;138;p24"/>
          <p:cNvSpPr txBox="1"/>
          <p:nvPr/>
        </p:nvSpPr>
        <p:spPr>
          <a:xfrm>
            <a:off x="161950" y="184075"/>
            <a:ext cx="3078300" cy="47883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Any person or agency applying for a permit can simply contact the region office closest to the location of the project or activity. </a:t>
            </a:r>
            <a:endParaRPr sz="24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id="143" name="Google Shape;143;p2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Penalties</a:t>
            </a:r>
            <a:endParaRPr/>
          </a:p>
        </p:txBody>
      </p:sp>
      <p:sp>
        <p:nvSpPr>
          <p:cNvPr id="144" name="Google Shape;144;p25"/>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381000" lvl="0" marL="457200" rtl="0" algn="l">
              <a:lnSpc>
                <a:spcPct val="107916"/>
              </a:lnSpc>
              <a:spcBef>
                <a:spcPts val="0"/>
              </a:spcBef>
              <a:spcAft>
                <a:spcPts val="0"/>
              </a:spcAft>
              <a:buSzPts val="2400"/>
              <a:buChar char="●"/>
            </a:pPr>
            <a:r>
              <a:rPr lang="en"/>
              <a:t>Depending upon the classification, the misdemeanor can result in jail time extending up to a year in jail or a monetary value, for bail, set based upon severity of violation. </a:t>
            </a:r>
            <a:endParaRPr/>
          </a:p>
          <a:p>
            <a:pPr indent="-381000" lvl="0" marL="457200" rtl="0" algn="l">
              <a:lnSpc>
                <a:spcPct val="107916"/>
              </a:lnSpc>
              <a:spcBef>
                <a:spcPts val="0"/>
              </a:spcBef>
              <a:spcAft>
                <a:spcPts val="0"/>
              </a:spcAft>
              <a:buSzPts val="2400"/>
              <a:buChar char="●"/>
            </a:pPr>
            <a:r>
              <a:rPr lang="en"/>
              <a:t>If the party or agency in repeal violates any of the requirements stated within the permit, the party or agency must return the area to its original condition along with any additional penalties set forth by the court.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Google Shape;149;p2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Regulations/Statutes</a:t>
            </a:r>
            <a:endParaRPr/>
          </a:p>
        </p:txBody>
      </p:sp>
      <p:sp>
        <p:nvSpPr>
          <p:cNvPr id="150" name="Google Shape;150;p26"/>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381000" lvl="0" marL="457200" rtl="0" algn="just">
              <a:lnSpc>
                <a:spcPct val="100000"/>
              </a:lnSpc>
              <a:spcBef>
                <a:spcPts val="0"/>
              </a:spcBef>
              <a:spcAft>
                <a:spcPts val="0"/>
              </a:spcAft>
              <a:buClr>
                <a:schemeClr val="accent6"/>
              </a:buClr>
              <a:buSzPts val="2400"/>
              <a:buChar char="●"/>
            </a:pPr>
            <a:r>
              <a:rPr lang="en" u="sng">
                <a:solidFill>
                  <a:schemeClr val="accent6"/>
                </a:solidFill>
                <a:hlinkClick r:id="rId3"/>
              </a:rPr>
              <a:t>Anadromous Fish Act (AS 16.05.871- .901)</a:t>
            </a:r>
            <a:endParaRPr>
              <a:solidFill>
                <a:schemeClr val="accent6"/>
              </a:solidFill>
            </a:endParaRPr>
          </a:p>
          <a:p>
            <a:pPr indent="0" lvl="0" marL="0" rtl="0" algn="just">
              <a:lnSpc>
                <a:spcPct val="100000"/>
              </a:lnSpc>
              <a:spcBef>
                <a:spcPts val="0"/>
              </a:spcBef>
              <a:spcAft>
                <a:spcPts val="0"/>
              </a:spcAft>
              <a:buNone/>
            </a:pPr>
            <a:r>
              <a:t/>
            </a:r>
            <a:endParaRPr>
              <a:solidFill>
                <a:schemeClr val="accent6"/>
              </a:solidFill>
            </a:endParaRPr>
          </a:p>
          <a:p>
            <a:pPr indent="-381000" lvl="0" marL="457200" rtl="0" algn="just">
              <a:lnSpc>
                <a:spcPct val="100000"/>
              </a:lnSpc>
              <a:spcBef>
                <a:spcPts val="0"/>
              </a:spcBef>
              <a:spcAft>
                <a:spcPts val="0"/>
              </a:spcAft>
              <a:buClr>
                <a:schemeClr val="accent6"/>
              </a:buClr>
              <a:buSzPts val="2400"/>
              <a:buChar char="●"/>
            </a:pPr>
            <a:r>
              <a:rPr lang="en" u="sng">
                <a:solidFill>
                  <a:schemeClr val="accent6"/>
                </a:solidFill>
                <a:hlinkClick r:id="rId4"/>
              </a:rPr>
              <a:t>Fishway (or Fish Passage Act AS 16.05.841)</a:t>
            </a:r>
            <a:endParaRPr>
              <a:solidFill>
                <a:schemeClr val="accent6"/>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Google Shape;155;p27"/>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References</a:t>
            </a:r>
            <a:endParaRPr/>
          </a:p>
        </p:txBody>
      </p:sp>
      <p:sp>
        <p:nvSpPr>
          <p:cNvPr id="156" name="Google Shape;156;p27"/>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Clr>
                <a:schemeClr val="accent6"/>
              </a:buClr>
              <a:buSzPts val="2400"/>
              <a:buChar char="●"/>
            </a:pPr>
            <a:r>
              <a:rPr lang="en" u="sng">
                <a:solidFill>
                  <a:schemeClr val="accent6"/>
                </a:solidFill>
                <a:hlinkClick r:id="rId3"/>
              </a:rPr>
              <a:t>Sluice box diagram</a:t>
            </a:r>
            <a:r>
              <a:rPr lang="en">
                <a:solidFill>
                  <a:schemeClr val="accent6"/>
                </a:solidFill>
              </a:rPr>
              <a:t> </a:t>
            </a:r>
            <a:endParaRPr>
              <a:solidFill>
                <a:schemeClr val="accent6"/>
              </a:solidFill>
            </a:endParaRPr>
          </a:p>
          <a:p>
            <a:pPr indent="-381000" lvl="0" marL="457200" rtl="0" algn="just">
              <a:lnSpc>
                <a:spcPct val="100000"/>
              </a:lnSpc>
              <a:spcBef>
                <a:spcPts val="0"/>
              </a:spcBef>
              <a:spcAft>
                <a:spcPts val="0"/>
              </a:spcAft>
              <a:buClr>
                <a:schemeClr val="accent6"/>
              </a:buClr>
              <a:buSzPts val="2400"/>
              <a:buChar char="●"/>
            </a:pPr>
            <a:r>
              <a:rPr lang="en" u="sng">
                <a:solidFill>
                  <a:schemeClr val="accent6"/>
                </a:solidFill>
                <a:hlinkClick r:id="rId4"/>
              </a:rPr>
              <a:t>Permit Applications - Habitat Permits</a:t>
            </a:r>
            <a:r>
              <a:rPr lang="en">
                <a:solidFill>
                  <a:schemeClr val="accent6"/>
                </a:solidFill>
              </a:rPr>
              <a:t> </a:t>
            </a:r>
            <a:endParaRPr>
              <a:solidFill>
                <a:schemeClr val="accent6"/>
              </a:solidFill>
            </a:endParaRPr>
          </a:p>
          <a:p>
            <a:pPr indent="-381000" lvl="0" marL="457200" rtl="0" algn="just">
              <a:lnSpc>
                <a:spcPct val="100000"/>
              </a:lnSpc>
              <a:spcBef>
                <a:spcPts val="0"/>
              </a:spcBef>
              <a:spcAft>
                <a:spcPts val="0"/>
              </a:spcAft>
              <a:buClr>
                <a:schemeClr val="accent6"/>
              </a:buClr>
              <a:buSzPts val="2400"/>
              <a:buChar char="●"/>
            </a:pPr>
            <a:r>
              <a:rPr lang="en" u="sng">
                <a:solidFill>
                  <a:schemeClr val="accent6"/>
                </a:solidFill>
                <a:hlinkClick r:id="rId5"/>
              </a:rPr>
              <a:t>Alaska Statute</a:t>
            </a:r>
            <a:r>
              <a:rPr lang="en">
                <a:solidFill>
                  <a:schemeClr val="accent6"/>
                </a:solidFill>
              </a:rPr>
              <a:t> </a:t>
            </a:r>
            <a:endParaRPr>
              <a:solidFill>
                <a:schemeClr val="accent6"/>
              </a:solidFill>
            </a:endParaRPr>
          </a:p>
          <a:p>
            <a:pPr indent="-381000" lvl="0" marL="457200" rtl="0" algn="just">
              <a:lnSpc>
                <a:spcPct val="100000"/>
              </a:lnSpc>
              <a:spcBef>
                <a:spcPts val="0"/>
              </a:spcBef>
              <a:spcAft>
                <a:spcPts val="0"/>
              </a:spcAft>
              <a:buClr>
                <a:schemeClr val="accent6"/>
              </a:buClr>
              <a:buSzPts val="2400"/>
              <a:buChar char="●"/>
            </a:pPr>
            <a:r>
              <a:rPr lang="en" u="sng">
                <a:solidFill>
                  <a:schemeClr val="accent6"/>
                </a:solidFill>
                <a:hlinkClick r:id="rId6"/>
              </a:rPr>
              <a:t>Alaska Fish Resource Monitor</a:t>
            </a:r>
            <a:r>
              <a:rPr lang="en">
                <a:solidFill>
                  <a:schemeClr val="accent6"/>
                </a:solidFill>
              </a:rPr>
              <a:t> </a:t>
            </a:r>
            <a:endParaRPr>
              <a:solidFill>
                <a:schemeClr val="accent6"/>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Google Shape;161;p28"/>
          <p:cNvSpPr txBox="1"/>
          <p:nvPr>
            <p:ph type="title"/>
          </p:nvPr>
        </p:nvSpPr>
        <p:spPr>
          <a:xfrm>
            <a:off x="480750" y="1764950"/>
            <a:ext cx="8222100" cy="907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Questions?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 name="Shape 68"/>
        <p:cNvGrpSpPr/>
        <p:nvPr/>
      </p:nvGrpSpPr>
      <p:grpSpPr>
        <a:xfrm>
          <a:off x="0" y="0"/>
          <a:ext cx="0" cy="0"/>
          <a:chOff x="0" y="0"/>
          <a:chExt cx="0" cy="0"/>
        </a:xfrm>
      </p:grpSpPr>
      <p:sp>
        <p:nvSpPr>
          <p:cNvPr id="69" name="Google Shape;69;p1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Overview</a:t>
            </a:r>
            <a:endParaRPr>
              <a:latin typeface="Calibri"/>
              <a:ea typeface="Calibri"/>
              <a:cs typeface="Calibri"/>
              <a:sym typeface="Calibri"/>
            </a:endParaRPr>
          </a:p>
        </p:txBody>
      </p:sp>
      <p:sp>
        <p:nvSpPr>
          <p:cNvPr id="70" name="Google Shape;70;p14"/>
          <p:cNvSpPr txBox="1"/>
          <p:nvPr>
            <p:ph idx="1" type="body"/>
          </p:nvPr>
        </p:nvSpPr>
        <p:spPr>
          <a:xfrm>
            <a:off x="387900" y="1489824"/>
            <a:ext cx="8368200" cy="3078900"/>
          </a:xfrm>
          <a:prstGeom prst="rect">
            <a:avLst/>
          </a:prstGeom>
          <a:noFill/>
        </p:spPr>
        <p:txBody>
          <a:bodyPr anchorCtr="0" anchor="t" bIns="91425" lIns="91425" spcFirstLastPara="1" rIns="91425" wrap="square" tIns="91425">
            <a:noAutofit/>
          </a:bodyPr>
          <a:lstStyle/>
          <a:p>
            <a:pPr indent="457200" lvl="0" marL="0" rtl="0" algn="l">
              <a:lnSpc>
                <a:spcPct val="107916"/>
              </a:lnSpc>
              <a:spcBef>
                <a:spcPts val="0"/>
              </a:spcBef>
              <a:spcAft>
                <a:spcPts val="0"/>
              </a:spcAft>
              <a:buNone/>
            </a:pPr>
            <a:r>
              <a:rPr lang="en" sz="2400">
                <a:latin typeface="Calibri"/>
                <a:ea typeface="Calibri"/>
                <a:cs typeface="Calibri"/>
                <a:sym typeface="Calibri"/>
              </a:rPr>
              <a:t>The title 16 permit focuses on the preservation of anadromous fish (e.g. as salmon), wildlife and its respective habitat. Instead of focusing on the harvesting, the permit addresses land use activities along inhabited streams, sanctuaries, as well as other critical habitat serving as refuge. </a:t>
            </a:r>
            <a:endParaRPr sz="2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 name="Shape 74"/>
        <p:cNvGrpSpPr/>
        <p:nvPr/>
      </p:nvGrpSpPr>
      <p:grpSpPr>
        <a:xfrm>
          <a:off x="0" y="0"/>
          <a:ext cx="0" cy="0"/>
          <a:chOff x="0" y="0"/>
          <a:chExt cx="0" cy="0"/>
        </a:xfrm>
      </p:grpSpPr>
      <p:sp>
        <p:nvSpPr>
          <p:cNvPr id="75" name="Google Shape;75;p1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Habitat Permit</a:t>
            </a:r>
            <a:endParaRPr>
              <a:latin typeface="Calibri"/>
              <a:ea typeface="Calibri"/>
              <a:cs typeface="Calibri"/>
              <a:sym typeface="Calibri"/>
            </a:endParaRPr>
          </a:p>
        </p:txBody>
      </p:sp>
      <p:sp>
        <p:nvSpPr>
          <p:cNvPr id="76" name="Google Shape;76;p15"/>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Calibri"/>
                <a:ea typeface="Calibri"/>
                <a:cs typeface="Calibri"/>
                <a:sym typeface="Calibri"/>
              </a:rPr>
              <a:t>There are several permits within the habitat section of ADF&amp;G: </a:t>
            </a:r>
            <a:endParaRPr sz="2400">
              <a:latin typeface="Calibri"/>
              <a:ea typeface="Calibri"/>
              <a:cs typeface="Calibri"/>
              <a:sym typeface="Calibri"/>
            </a:endParaRPr>
          </a:p>
          <a:p>
            <a:pPr indent="-381000" lvl="0" marL="457200" rtl="0" algn="l">
              <a:spcBef>
                <a:spcPts val="1600"/>
              </a:spcBef>
              <a:spcAft>
                <a:spcPts val="0"/>
              </a:spcAft>
              <a:buSzPts val="2400"/>
              <a:buFont typeface="Calibri"/>
              <a:buChar char="●"/>
            </a:pPr>
            <a:r>
              <a:rPr lang="en" sz="2400">
                <a:latin typeface="Calibri"/>
                <a:ea typeface="Calibri"/>
                <a:cs typeface="Calibri"/>
                <a:sym typeface="Calibri"/>
              </a:rPr>
              <a:t>Fish Habitat Permits</a:t>
            </a:r>
            <a:endParaRPr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lang="en" sz="2400">
                <a:latin typeface="Calibri"/>
                <a:ea typeface="Calibri"/>
                <a:cs typeface="Calibri"/>
                <a:sym typeface="Calibri"/>
              </a:rPr>
              <a:t>Special Area Permits</a:t>
            </a:r>
            <a:endParaRPr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lang="en" sz="2400">
                <a:latin typeface="Calibri"/>
                <a:ea typeface="Calibri"/>
                <a:cs typeface="Calibri"/>
                <a:sym typeface="Calibri"/>
              </a:rPr>
              <a:t>Small Scale Mining Permits</a:t>
            </a:r>
            <a:endParaRPr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lang="en" sz="2400">
                <a:latin typeface="Calibri"/>
                <a:ea typeface="Calibri"/>
                <a:cs typeface="Calibri"/>
                <a:sym typeface="Calibri"/>
              </a:rPr>
              <a:t>General Permits</a:t>
            </a:r>
            <a:endParaRPr sz="2400">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 name="Shape 80"/>
        <p:cNvGrpSpPr/>
        <p:nvPr/>
      </p:nvGrpSpPr>
      <p:grpSpPr>
        <a:xfrm>
          <a:off x="0" y="0"/>
          <a:ext cx="0" cy="0"/>
          <a:chOff x="0" y="0"/>
          <a:chExt cx="0" cy="0"/>
        </a:xfrm>
      </p:grpSpPr>
      <p:sp>
        <p:nvSpPr>
          <p:cNvPr id="81" name="Google Shape;81;p1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Fish Habitat Permit</a:t>
            </a:r>
            <a:endParaRPr>
              <a:latin typeface="Calibri"/>
              <a:ea typeface="Calibri"/>
              <a:cs typeface="Calibri"/>
              <a:sym typeface="Calibri"/>
            </a:endParaRPr>
          </a:p>
        </p:txBody>
      </p:sp>
      <p:sp>
        <p:nvSpPr>
          <p:cNvPr id="82" name="Google Shape;82;p16"/>
          <p:cNvSpPr txBox="1"/>
          <p:nvPr>
            <p:ph idx="1" type="body"/>
          </p:nvPr>
        </p:nvSpPr>
        <p:spPr>
          <a:xfrm>
            <a:off x="387900" y="1489825"/>
            <a:ext cx="8368200" cy="3329700"/>
          </a:xfrm>
          <a:prstGeom prst="rect">
            <a:avLst/>
          </a:prstGeom>
        </p:spPr>
        <p:txBody>
          <a:bodyPr anchorCtr="0" anchor="t" bIns="91425" lIns="91425" spcFirstLastPara="1" rIns="91425" wrap="square" tIns="91425">
            <a:noAutofit/>
          </a:bodyPr>
          <a:lstStyle/>
          <a:p>
            <a:pPr indent="-381000" lvl="0" marL="457200" rtl="0" algn="l">
              <a:lnSpc>
                <a:spcPct val="107916"/>
              </a:lnSpc>
              <a:spcBef>
                <a:spcPts val="0"/>
              </a:spcBef>
              <a:spcAft>
                <a:spcPts val="0"/>
              </a:spcAft>
              <a:buSzPts val="2400"/>
              <a:buChar char="●"/>
            </a:pPr>
            <a:r>
              <a:rPr lang="en"/>
              <a:t>Culvert/bridge installation, modification or removal</a:t>
            </a:r>
            <a:endParaRPr/>
          </a:p>
          <a:p>
            <a:pPr indent="-381000" lvl="0" marL="457200" rtl="0" algn="l">
              <a:lnSpc>
                <a:spcPct val="107916"/>
              </a:lnSpc>
              <a:spcBef>
                <a:spcPts val="0"/>
              </a:spcBef>
              <a:spcAft>
                <a:spcPts val="0"/>
              </a:spcAft>
              <a:buSzPts val="2400"/>
              <a:buChar char="●"/>
            </a:pPr>
            <a:r>
              <a:rPr lang="en"/>
              <a:t>Water-crossings with motorized vehicles or equipment. </a:t>
            </a:r>
            <a:endParaRPr/>
          </a:p>
          <a:p>
            <a:pPr indent="-381000" lvl="0" marL="457200" rtl="0" algn="l">
              <a:lnSpc>
                <a:spcPct val="107916"/>
              </a:lnSpc>
              <a:spcBef>
                <a:spcPts val="0"/>
              </a:spcBef>
              <a:spcAft>
                <a:spcPts val="0"/>
              </a:spcAft>
              <a:buSzPts val="2400"/>
              <a:buChar char="●"/>
            </a:pPr>
            <a:r>
              <a:rPr lang="en"/>
              <a:t>Mining for gold or sand &amp; gravel. </a:t>
            </a:r>
            <a:endParaRPr/>
          </a:p>
          <a:p>
            <a:pPr indent="-381000" lvl="0" marL="457200" rtl="0" algn="l">
              <a:lnSpc>
                <a:spcPct val="107916"/>
              </a:lnSpc>
              <a:spcBef>
                <a:spcPts val="0"/>
              </a:spcBef>
              <a:spcAft>
                <a:spcPts val="0"/>
              </a:spcAft>
              <a:buSzPts val="2400"/>
              <a:buChar char="●"/>
            </a:pPr>
            <a:r>
              <a:rPr lang="en"/>
              <a:t>Water withdrawal.</a:t>
            </a:r>
            <a:endParaRPr/>
          </a:p>
          <a:p>
            <a:pPr indent="-381000" lvl="0" marL="457200" rtl="0" algn="l">
              <a:lnSpc>
                <a:spcPct val="107916"/>
              </a:lnSpc>
              <a:spcBef>
                <a:spcPts val="0"/>
              </a:spcBef>
              <a:spcAft>
                <a:spcPts val="0"/>
              </a:spcAft>
              <a:buSzPts val="2400"/>
              <a:buChar char="●"/>
            </a:pPr>
            <a:r>
              <a:rPr lang="en"/>
              <a:t>Bank stabilization or restoration.</a:t>
            </a:r>
            <a:endParaRPr/>
          </a:p>
          <a:p>
            <a:pPr indent="-381000" lvl="0" marL="457200" rtl="0" algn="l">
              <a:lnSpc>
                <a:spcPct val="107916"/>
              </a:lnSpc>
              <a:spcBef>
                <a:spcPts val="0"/>
              </a:spcBef>
              <a:spcAft>
                <a:spcPts val="0"/>
              </a:spcAft>
              <a:buSzPts val="2400"/>
              <a:buChar char="●"/>
            </a:pPr>
            <a:r>
              <a:rPr lang="en"/>
              <a:t>Stream modification</a:t>
            </a:r>
            <a:endParaRPr/>
          </a:p>
          <a:p>
            <a:pPr indent="-381000" lvl="0" marL="457200" rtl="0" algn="l">
              <a:lnSpc>
                <a:spcPct val="107916"/>
              </a:lnSpc>
              <a:spcBef>
                <a:spcPts val="0"/>
              </a:spcBef>
              <a:spcAft>
                <a:spcPts val="0"/>
              </a:spcAft>
              <a:buSzPts val="2400"/>
              <a:buChar char="●"/>
            </a:pPr>
            <a:r>
              <a:rPr lang="en"/>
              <a:t>Hydroelectric facility</a:t>
            </a:r>
            <a:endParaRPr/>
          </a:p>
          <a:p>
            <a:pPr indent="-381000" lvl="0" marL="457200" rtl="0" algn="l">
              <a:lnSpc>
                <a:spcPct val="107916"/>
              </a:lnSpc>
              <a:spcBef>
                <a:spcPts val="0"/>
              </a:spcBef>
              <a:spcAft>
                <a:spcPts val="0"/>
              </a:spcAft>
              <a:buSzPts val="2400"/>
              <a:buChar char="●"/>
            </a:pPr>
            <a:r>
              <a:rPr lang="en"/>
              <a:t>Any other activity that may affect fish or fish habitat. </a:t>
            </a:r>
            <a:endParaRPr/>
          </a:p>
        </p:txBody>
      </p:sp>
      <p:pic>
        <p:nvPicPr>
          <p:cNvPr id="83" name="Google Shape;83;p16"/>
          <p:cNvPicPr preferRelativeResize="0"/>
          <p:nvPr/>
        </p:nvPicPr>
        <p:blipFill rotWithShape="1">
          <a:blip r:embed="rId3">
            <a:alphaModFix/>
          </a:blip>
          <a:srcRect b="17470" l="15501" r="21175" t="4324"/>
          <a:stretch/>
        </p:blipFill>
        <p:spPr>
          <a:xfrm>
            <a:off x="4062050" y="134363"/>
            <a:ext cx="1439604" cy="1333426"/>
          </a:xfrm>
          <a:prstGeom prst="rect">
            <a:avLst/>
          </a:prstGeom>
          <a:noFill/>
          <a:ln>
            <a:noFill/>
          </a:ln>
        </p:spPr>
      </p:pic>
      <p:pic>
        <p:nvPicPr>
          <p:cNvPr id="84" name="Google Shape;84;p16"/>
          <p:cNvPicPr preferRelativeResize="0"/>
          <p:nvPr/>
        </p:nvPicPr>
        <p:blipFill rotWithShape="1">
          <a:blip r:embed="rId4">
            <a:alphaModFix/>
          </a:blip>
          <a:srcRect b="15881" l="23242" r="0" t="0"/>
          <a:stretch/>
        </p:blipFill>
        <p:spPr>
          <a:xfrm>
            <a:off x="6125100" y="74450"/>
            <a:ext cx="1768000" cy="1453250"/>
          </a:xfrm>
          <a:prstGeom prst="rect">
            <a:avLst/>
          </a:prstGeom>
          <a:noFill/>
          <a:ln>
            <a:noFill/>
          </a:ln>
        </p:spPr>
      </p:pic>
      <p:pic>
        <p:nvPicPr>
          <p:cNvPr id="85" name="Google Shape;85;p16"/>
          <p:cNvPicPr preferRelativeResize="0"/>
          <p:nvPr/>
        </p:nvPicPr>
        <p:blipFill rotWithShape="1">
          <a:blip r:embed="rId5">
            <a:alphaModFix/>
          </a:blip>
          <a:srcRect b="22384" l="0" r="19028" t="0"/>
          <a:stretch/>
        </p:blipFill>
        <p:spPr>
          <a:xfrm>
            <a:off x="5936375" y="2705725"/>
            <a:ext cx="2274199" cy="14532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pic>
        <p:nvPicPr>
          <p:cNvPr id="90" name="Google Shape;90;p17"/>
          <p:cNvPicPr preferRelativeResize="0"/>
          <p:nvPr/>
        </p:nvPicPr>
        <p:blipFill>
          <a:blip r:embed="rId3">
            <a:alphaModFix/>
          </a:blip>
          <a:stretch>
            <a:fillRect/>
          </a:stretch>
        </p:blipFill>
        <p:spPr>
          <a:xfrm>
            <a:off x="5257800" y="152400"/>
            <a:ext cx="3750401" cy="4838702"/>
          </a:xfrm>
          <a:prstGeom prst="rect">
            <a:avLst/>
          </a:prstGeom>
          <a:noFill/>
          <a:ln>
            <a:noFill/>
          </a:ln>
        </p:spPr>
      </p:pic>
      <p:sp>
        <p:nvSpPr>
          <p:cNvPr id="91" name="Google Shape;91;p17"/>
          <p:cNvSpPr txBox="1"/>
          <p:nvPr/>
        </p:nvSpPr>
        <p:spPr>
          <a:xfrm>
            <a:off x="88525" y="115925"/>
            <a:ext cx="4992600" cy="48753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Applicant information</a:t>
            </a:r>
            <a:endParaRPr sz="2400">
              <a:solidFill>
                <a:schemeClr val="dk1"/>
              </a:solidFill>
              <a:latin typeface="Calibri"/>
              <a:ea typeface="Calibri"/>
              <a:cs typeface="Calibri"/>
              <a:sym typeface="Calibri"/>
            </a:endParaRPr>
          </a:p>
          <a:p>
            <a:pPr indent="-381000" lvl="0" marL="457200" rtl="0" algn="l">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Contact information</a:t>
            </a:r>
            <a:endParaRPr sz="2400">
              <a:solidFill>
                <a:schemeClr val="dk1"/>
              </a:solidFill>
              <a:latin typeface="Calibri"/>
              <a:ea typeface="Calibri"/>
              <a:cs typeface="Calibri"/>
              <a:sym typeface="Calibri"/>
            </a:endParaRPr>
          </a:p>
          <a:p>
            <a:pPr indent="-381000" lvl="0" marL="457200" rtl="0" algn="l">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Project description</a:t>
            </a:r>
            <a:endParaRPr sz="2400">
              <a:solidFill>
                <a:schemeClr val="dk1"/>
              </a:solidFill>
              <a:latin typeface="Calibri"/>
              <a:ea typeface="Calibri"/>
              <a:cs typeface="Calibri"/>
              <a:sym typeface="Calibri"/>
            </a:endParaRPr>
          </a:p>
          <a:p>
            <a:pPr indent="-381000" lvl="0" marL="457200" rtl="0" algn="l">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Project timeframe</a:t>
            </a:r>
            <a:endParaRPr sz="2400">
              <a:solidFill>
                <a:schemeClr val="dk1"/>
              </a:solidFill>
              <a:latin typeface="Calibri"/>
              <a:ea typeface="Calibri"/>
              <a:cs typeface="Calibri"/>
              <a:sym typeface="Calibri"/>
            </a:endParaRPr>
          </a:p>
          <a:p>
            <a:pPr indent="-381000" lvl="0" marL="457200" rtl="0" algn="l">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Project location</a:t>
            </a:r>
            <a:endParaRPr sz="2400">
              <a:solidFill>
                <a:schemeClr val="dk1"/>
              </a:solidFill>
              <a:latin typeface="Calibri"/>
              <a:ea typeface="Calibri"/>
              <a:cs typeface="Calibri"/>
              <a:sym typeface="Calibri"/>
            </a:endParaRPr>
          </a:p>
          <a:p>
            <a:pPr indent="-381000" lvl="0" marL="457200" rtl="0" algn="l">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Waterbody characteristics</a:t>
            </a:r>
            <a:endParaRPr sz="2400">
              <a:solidFill>
                <a:schemeClr val="dk1"/>
              </a:solidFill>
              <a:latin typeface="Calibri"/>
              <a:ea typeface="Calibri"/>
              <a:cs typeface="Calibri"/>
              <a:sym typeface="Calibri"/>
            </a:endParaRPr>
          </a:p>
          <a:p>
            <a:pPr indent="-381000" lvl="0" marL="457200" rtl="0" algn="l">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Short Description of in-water work</a:t>
            </a:r>
            <a:endParaRPr sz="2400">
              <a:solidFill>
                <a:schemeClr val="dk1"/>
              </a:solidFill>
              <a:latin typeface="Calibri"/>
              <a:ea typeface="Calibri"/>
              <a:cs typeface="Calibri"/>
              <a:sym typeface="Calibri"/>
            </a:endParaRPr>
          </a:p>
          <a:p>
            <a:pPr indent="-381000" lvl="0" marL="457200" rtl="0" algn="l">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Any stream crossings</a:t>
            </a:r>
            <a:endParaRPr sz="2400">
              <a:solidFill>
                <a:schemeClr val="dk1"/>
              </a:solidFill>
              <a:latin typeface="Calibri"/>
              <a:ea typeface="Calibri"/>
              <a:cs typeface="Calibri"/>
              <a:sym typeface="Calibri"/>
            </a:endParaRPr>
          </a:p>
          <a:p>
            <a:pPr indent="-381000" lvl="0" marL="457200" rtl="0" algn="l">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Any water withdrawal</a:t>
            </a:r>
            <a:endParaRPr sz="2400">
              <a:solidFill>
                <a:schemeClr val="dk1"/>
              </a:solidFill>
              <a:latin typeface="Calibri"/>
              <a:ea typeface="Calibri"/>
              <a:cs typeface="Calibri"/>
              <a:sym typeface="Calibri"/>
            </a:endParaRPr>
          </a:p>
          <a:p>
            <a:pPr indent="-381000" lvl="0" marL="457200" rtl="0" algn="l">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Plans, specifications, aerial photographs, rehabilitation plans, or other supporting information</a:t>
            </a:r>
            <a:endParaRPr sz="24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Google Shape;96;p18"/>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Small Scale Mining Permit</a:t>
            </a:r>
            <a:endParaRPr/>
          </a:p>
        </p:txBody>
      </p:sp>
      <p:sp>
        <p:nvSpPr>
          <p:cNvPr id="97" name="Google Shape;97;p18"/>
          <p:cNvSpPr txBox="1"/>
          <p:nvPr>
            <p:ph idx="1" type="body"/>
          </p:nvPr>
        </p:nvSpPr>
        <p:spPr>
          <a:xfrm>
            <a:off x="373200" y="1144125"/>
            <a:ext cx="8368200" cy="1470300"/>
          </a:xfrm>
          <a:prstGeom prst="rect">
            <a:avLst/>
          </a:prstGeom>
        </p:spPr>
        <p:txBody>
          <a:bodyPr anchorCtr="0" anchor="t" bIns="91425" lIns="91425" spcFirstLastPara="1" rIns="91425" wrap="square" tIns="91425">
            <a:noAutofit/>
          </a:bodyPr>
          <a:lstStyle/>
          <a:p>
            <a:pPr indent="-381000" lvl="0" marL="457200" rtl="0" algn="l">
              <a:lnSpc>
                <a:spcPct val="107916"/>
              </a:lnSpc>
              <a:spcBef>
                <a:spcPts val="0"/>
              </a:spcBef>
              <a:spcAft>
                <a:spcPts val="0"/>
              </a:spcAft>
              <a:buSzPts val="2400"/>
              <a:buChar char="●"/>
            </a:pPr>
            <a:r>
              <a:rPr lang="en"/>
              <a:t>Use of a suction dredge with an intake diameter less than or equal to six inches and powered by a less than or equal to, 18 horsepower engine. </a:t>
            </a:r>
            <a:endParaRPr/>
          </a:p>
        </p:txBody>
      </p:sp>
      <p:pic>
        <p:nvPicPr>
          <p:cNvPr id="98" name="Google Shape;98;p18"/>
          <p:cNvPicPr preferRelativeResize="0"/>
          <p:nvPr/>
        </p:nvPicPr>
        <p:blipFill>
          <a:blip r:embed="rId3">
            <a:alphaModFix/>
          </a:blip>
          <a:stretch>
            <a:fillRect/>
          </a:stretch>
        </p:blipFill>
        <p:spPr>
          <a:xfrm>
            <a:off x="4104863" y="2343150"/>
            <a:ext cx="4791075" cy="2438400"/>
          </a:xfrm>
          <a:prstGeom prst="rect">
            <a:avLst/>
          </a:prstGeom>
          <a:noFill/>
          <a:ln>
            <a:noFill/>
          </a:ln>
        </p:spPr>
      </p:pic>
      <p:sp>
        <p:nvSpPr>
          <p:cNvPr id="99" name="Google Shape;99;p18"/>
          <p:cNvSpPr txBox="1"/>
          <p:nvPr/>
        </p:nvSpPr>
        <p:spPr>
          <a:xfrm>
            <a:off x="373200" y="2419350"/>
            <a:ext cx="3903000" cy="2438400"/>
          </a:xfrm>
          <a:prstGeom prst="rect">
            <a:avLst/>
          </a:prstGeom>
          <a:noFill/>
          <a:ln>
            <a:noFill/>
          </a:ln>
        </p:spPr>
        <p:txBody>
          <a:bodyPr anchorCtr="0" anchor="t" bIns="91425" lIns="91425" spcFirstLastPara="1" rIns="91425" wrap="square" tIns="91425">
            <a:noAutofit/>
          </a:bodyPr>
          <a:lstStyle/>
          <a:p>
            <a:pPr indent="-381000" lvl="0" marL="457200" rtl="0" algn="l">
              <a:lnSpc>
                <a:spcPct val="107916"/>
              </a:lnSpc>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Use of a sluice box and suction pump (less than or equal to 18 horsepower) to process material gathered with hand tools. </a:t>
            </a:r>
            <a:endParaRPr sz="2400">
              <a:solidFill>
                <a:schemeClr val="dk1"/>
              </a:solidFill>
              <a:latin typeface="Calibri"/>
              <a:ea typeface="Calibri"/>
              <a:cs typeface="Calibri"/>
              <a:sym typeface="Calibri"/>
            </a:endParaRPr>
          </a:p>
          <a:p>
            <a:pPr indent="0" lvl="0" marL="0" rtl="0" algn="l">
              <a:spcBef>
                <a:spcPts val="0"/>
              </a:spcBef>
              <a:spcAft>
                <a:spcPts val="0"/>
              </a:spcAft>
              <a:buNone/>
            </a:pPr>
            <a:r>
              <a:t/>
            </a:r>
            <a:endParaRPr>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pic>
        <p:nvPicPr>
          <p:cNvPr id="104" name="Google Shape;104;p19"/>
          <p:cNvPicPr preferRelativeResize="0"/>
          <p:nvPr/>
        </p:nvPicPr>
        <p:blipFill>
          <a:blip r:embed="rId3">
            <a:alphaModFix/>
          </a:blip>
          <a:stretch>
            <a:fillRect/>
          </a:stretch>
        </p:blipFill>
        <p:spPr>
          <a:xfrm>
            <a:off x="4572000" y="152400"/>
            <a:ext cx="4445803" cy="4838702"/>
          </a:xfrm>
          <a:prstGeom prst="rect">
            <a:avLst/>
          </a:prstGeom>
          <a:noFill/>
          <a:ln>
            <a:noFill/>
          </a:ln>
        </p:spPr>
      </p:pic>
      <p:sp>
        <p:nvSpPr>
          <p:cNvPr id="105" name="Google Shape;105;p19"/>
          <p:cNvSpPr txBox="1"/>
          <p:nvPr/>
        </p:nvSpPr>
        <p:spPr>
          <a:xfrm>
            <a:off x="242425" y="254500"/>
            <a:ext cx="4033800" cy="47367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Applicant information</a:t>
            </a:r>
            <a:endParaRPr sz="2400">
              <a:solidFill>
                <a:schemeClr val="dk1"/>
              </a:solidFill>
              <a:latin typeface="Calibri"/>
              <a:ea typeface="Calibri"/>
              <a:cs typeface="Calibri"/>
              <a:sym typeface="Calibri"/>
            </a:endParaRPr>
          </a:p>
          <a:p>
            <a:pPr indent="-381000" lvl="0" marL="457200" rtl="0" algn="l">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Description of equipment (specifications within requirements)</a:t>
            </a:r>
            <a:endParaRPr sz="2400">
              <a:solidFill>
                <a:schemeClr val="dk1"/>
              </a:solidFill>
              <a:latin typeface="Calibri"/>
              <a:ea typeface="Calibri"/>
              <a:cs typeface="Calibri"/>
              <a:sym typeface="Calibri"/>
            </a:endParaRPr>
          </a:p>
          <a:p>
            <a:pPr indent="-381000" lvl="0" marL="457200" rtl="0" algn="l">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Each region could contain multiple pre-approved locations which would need to be coordinated with the respective regional office</a:t>
            </a:r>
            <a:endParaRPr sz="24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sp>
        <p:nvSpPr>
          <p:cNvPr id="110" name="Google Shape;110;p20"/>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a:t>General Permits</a:t>
            </a:r>
            <a:endParaRPr/>
          </a:p>
        </p:txBody>
      </p:sp>
      <p:sp>
        <p:nvSpPr>
          <p:cNvPr id="111" name="Google Shape;111;p20"/>
          <p:cNvSpPr txBox="1"/>
          <p:nvPr>
            <p:ph idx="1" type="body"/>
          </p:nvPr>
        </p:nvSpPr>
        <p:spPr>
          <a:xfrm>
            <a:off x="387900" y="1489825"/>
            <a:ext cx="8193900" cy="3271200"/>
          </a:xfrm>
          <a:prstGeom prst="rect">
            <a:avLst/>
          </a:prstGeom>
        </p:spPr>
        <p:txBody>
          <a:bodyPr anchorCtr="0" anchor="t" bIns="91425" lIns="91425" spcFirstLastPara="1" rIns="91425" wrap="square" tIns="91425">
            <a:noAutofit/>
          </a:bodyPr>
          <a:lstStyle/>
          <a:p>
            <a:pPr indent="-381000" lvl="0" marL="457200" rtl="0" algn="l">
              <a:lnSpc>
                <a:spcPct val="107916"/>
              </a:lnSpc>
              <a:spcBef>
                <a:spcPts val="0"/>
              </a:spcBef>
              <a:spcAft>
                <a:spcPts val="0"/>
              </a:spcAft>
              <a:buSzPts val="2400"/>
              <a:buChar char="●"/>
            </a:pPr>
            <a:r>
              <a:rPr lang="en"/>
              <a:t>General permits exist for specified boat launchings, stream crossings, and special areas that see recurring use and have been proven to have low impact on fish &amp; wildlife or their respective habitats.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pic>
        <p:nvPicPr>
          <p:cNvPr id="116" name="Google Shape;116;p21"/>
          <p:cNvPicPr preferRelativeResize="0"/>
          <p:nvPr/>
        </p:nvPicPr>
        <p:blipFill>
          <a:blip r:embed="rId3">
            <a:alphaModFix/>
          </a:blip>
          <a:stretch>
            <a:fillRect/>
          </a:stretch>
        </p:blipFill>
        <p:spPr>
          <a:xfrm>
            <a:off x="4572000" y="286187"/>
            <a:ext cx="4427851" cy="4571126"/>
          </a:xfrm>
          <a:prstGeom prst="rect">
            <a:avLst/>
          </a:prstGeom>
          <a:noFill/>
          <a:ln>
            <a:noFill/>
          </a:ln>
        </p:spPr>
      </p:pic>
      <p:sp>
        <p:nvSpPr>
          <p:cNvPr id="117" name="Google Shape;117;p21"/>
          <p:cNvSpPr txBox="1"/>
          <p:nvPr/>
        </p:nvSpPr>
        <p:spPr>
          <a:xfrm>
            <a:off x="222325" y="174025"/>
            <a:ext cx="4349700" cy="467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dk1"/>
                </a:solidFill>
                <a:latin typeface="Calibri"/>
                <a:ea typeface="Calibri"/>
                <a:cs typeface="Calibri"/>
                <a:sym typeface="Calibri"/>
              </a:rPr>
              <a:t>Some required information depending upon nature of activity:</a:t>
            </a:r>
            <a:endParaRPr sz="2400">
              <a:solidFill>
                <a:schemeClr val="dk1"/>
              </a:solidFill>
              <a:latin typeface="Calibri"/>
              <a:ea typeface="Calibri"/>
              <a:cs typeface="Calibri"/>
              <a:sym typeface="Calibri"/>
            </a:endParaRPr>
          </a:p>
          <a:p>
            <a:pPr indent="-381000" lvl="0" marL="457200" rtl="0" algn="l">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Gross Vehicle Weight (GVWR)</a:t>
            </a:r>
            <a:endParaRPr sz="2400">
              <a:solidFill>
                <a:schemeClr val="dk1"/>
              </a:solidFill>
              <a:latin typeface="Calibri"/>
              <a:ea typeface="Calibri"/>
              <a:cs typeface="Calibri"/>
              <a:sym typeface="Calibri"/>
            </a:endParaRPr>
          </a:p>
          <a:p>
            <a:pPr indent="-381000" lvl="0" marL="457200" rtl="0" algn="l">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No streambed or bank alteration, gravel removal, water use, or diversion is authorized under this permit. </a:t>
            </a:r>
            <a:endParaRPr sz="2400">
              <a:solidFill>
                <a:schemeClr val="dk1"/>
              </a:solidFill>
              <a:latin typeface="Calibri"/>
              <a:ea typeface="Calibri"/>
              <a:cs typeface="Calibri"/>
              <a:sym typeface="Calibri"/>
            </a:endParaRPr>
          </a:p>
          <a:p>
            <a:pPr indent="-381000" lvl="0" marL="457200" rtl="0" algn="l">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Stream crossing shall be made as directly as possible</a:t>
            </a:r>
            <a:endParaRPr sz="2400">
              <a:solidFill>
                <a:schemeClr val="dk1"/>
              </a:solidFill>
              <a:latin typeface="Calibri"/>
              <a:ea typeface="Calibri"/>
              <a:cs typeface="Calibri"/>
              <a:sym typeface="Calibri"/>
            </a:endParaRPr>
          </a:p>
          <a:p>
            <a:pPr indent="-381000" lvl="0" marL="457200" rtl="0" algn="l">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Vehicle operation only as necessary to safely cross</a:t>
            </a:r>
            <a:endParaRPr sz="24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